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</p:sldMasterIdLst>
  <p:notesMasterIdLst>
    <p:notesMasterId r:id="rId12"/>
  </p:notesMasterIdLst>
  <p:sldIdLst>
    <p:sldId id="262" r:id="rId3"/>
    <p:sldId id="323" r:id="rId4"/>
    <p:sldId id="286" r:id="rId5"/>
    <p:sldId id="324" r:id="rId6"/>
    <p:sldId id="326" r:id="rId7"/>
    <p:sldId id="327" r:id="rId8"/>
    <p:sldId id="328" r:id="rId9"/>
    <p:sldId id="325" r:id="rId10"/>
    <p:sldId id="322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65" autoAdjust="0"/>
    <p:restoredTop sz="79005" autoAdjust="0"/>
  </p:normalViewPr>
  <p:slideViewPr>
    <p:cSldViewPr snapToGrid="0">
      <p:cViewPr varScale="1">
        <p:scale>
          <a:sx n="88" d="100"/>
          <a:sy n="88" d="100"/>
        </p:scale>
        <p:origin x="152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9D07A0-6A1C-4DB3-B74B-D42AC6231E88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785B514-D388-40CF-AC36-C2DA36AC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49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7193" fontAlgn="base">
              <a:spcBef>
                <a:spcPct val="0"/>
              </a:spcBef>
              <a:spcAft>
                <a:spcPct val="0"/>
              </a:spcAft>
              <a:defRPr/>
            </a:pPr>
            <a:fld id="{0C369D74-3373-498D-A596-8C7435027CAF}" type="slidenum">
              <a:rPr lang="en-US" sz="1300">
                <a:solidFill>
                  <a:srgbClr val="000000"/>
                </a:solidFill>
                <a:latin typeface="Times New Roman" pitchFamily="18" charset="0"/>
              </a:rPr>
              <a:pPr defTabSz="91719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11538" y="558800"/>
            <a:ext cx="3614737" cy="2711450"/>
          </a:xfrm>
          <a:ln cap="flat"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52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3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2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97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10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2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2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63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7193" fontAlgn="base">
              <a:spcBef>
                <a:spcPct val="0"/>
              </a:spcBef>
              <a:spcAft>
                <a:spcPct val="0"/>
              </a:spcAft>
              <a:defRPr/>
            </a:pPr>
            <a:fld id="{0C369D74-3373-498D-A596-8C7435027CAF}" type="slidenum">
              <a:rPr lang="en-US" sz="1300">
                <a:solidFill>
                  <a:srgbClr val="000000"/>
                </a:solidFill>
                <a:latin typeface="Times New Roman" pitchFamily="18" charset="0"/>
              </a:rPr>
              <a:pPr defTabSz="917193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11538" y="558800"/>
            <a:ext cx="3614737" cy="2711450"/>
          </a:xfrm>
          <a:ln cap="flat"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151883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for Digital Earth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Center for Information and Communication Technology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Fondazione Bruno Kessler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Sommarive,18,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2" y="293708"/>
            <a:ext cx="1175519" cy="100639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9682"/>
            <a:ext cx="2819400" cy="10944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752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Unitn+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789238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1600200"/>
            <a:ext cx="979064" cy="8382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52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1151521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00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(Unitn FB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 - FBK,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8206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Lab Unitn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3" y="6424610"/>
            <a:ext cx="381382" cy="3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5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1" y="6453190"/>
            <a:ext cx="117374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6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381001" y="6508750"/>
            <a:ext cx="84232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99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7"/>
          <p:cNvSpPr txBox="1">
            <a:spLocks noChangeArrowheads="1"/>
          </p:cNvSpPr>
          <p:nvPr userDrawn="1"/>
        </p:nvSpPr>
        <p:spPr bwMode="auto">
          <a:xfrm>
            <a:off x="644526" y="6537327"/>
            <a:ext cx="2201863" cy="2460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8" descr="C:\Users\Francesca\Desktop\RSLabwhite1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6424613"/>
            <a:ext cx="5397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2"/>
          <p:cNvSpPr>
            <a:spLocks/>
          </p:cNvSpPr>
          <p:nvPr userDrawn="1"/>
        </p:nvSpPr>
        <p:spPr bwMode="gray">
          <a:xfrm>
            <a:off x="-15874" y="69852"/>
            <a:ext cx="9159875" cy="917575"/>
          </a:xfrm>
          <a:custGeom>
            <a:avLst/>
            <a:gdLst>
              <a:gd name="T0" fmla="*/ 2147483647 w 5770"/>
              <a:gd name="T1" fmla="*/ 2147483647 h 578"/>
              <a:gd name="T2" fmla="*/ 2147483647 w 5770"/>
              <a:gd name="T3" fmla="*/ 2147483647 h 578"/>
              <a:gd name="T4" fmla="*/ 2147483647 w 5770"/>
              <a:gd name="T5" fmla="*/ 0 h 578"/>
              <a:gd name="T6" fmla="*/ 2147483647 w 5770"/>
              <a:gd name="T7" fmla="*/ 2147483647 h 578"/>
              <a:gd name="T8" fmla="*/ 2147483647 w 5770"/>
              <a:gd name="T9" fmla="*/ 2147483647 h 578"/>
              <a:gd name="T10" fmla="*/ 2147483647 w 5770"/>
              <a:gd name="T11" fmla="*/ 2147483647 h 578"/>
              <a:gd name="T12" fmla="*/ 2147483647 w 5770"/>
              <a:gd name="T13" fmla="*/ 2147483647 h 578"/>
              <a:gd name="T14" fmla="*/ 2147483647 w 5770"/>
              <a:gd name="T15" fmla="*/ 2147483647 h 578"/>
              <a:gd name="T16" fmla="*/ 0 w 5770"/>
              <a:gd name="T17" fmla="*/ 2147483647 h 578"/>
              <a:gd name="T18" fmla="*/ 2147483647 w 5770"/>
              <a:gd name="T19" fmla="*/ 2147483647 h 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70" h="578">
                <a:moveTo>
                  <a:pt x="434" y="356"/>
                </a:moveTo>
                <a:lnTo>
                  <a:pt x="751" y="2"/>
                </a:lnTo>
                <a:lnTo>
                  <a:pt x="2158" y="0"/>
                </a:lnTo>
                <a:lnTo>
                  <a:pt x="2244" y="115"/>
                </a:lnTo>
                <a:lnTo>
                  <a:pt x="5770" y="115"/>
                </a:lnTo>
                <a:lnTo>
                  <a:pt x="5764" y="489"/>
                </a:lnTo>
                <a:lnTo>
                  <a:pt x="4998" y="495"/>
                </a:lnTo>
                <a:lnTo>
                  <a:pt x="4897" y="576"/>
                </a:lnTo>
                <a:lnTo>
                  <a:pt x="0" y="578"/>
                </a:lnTo>
                <a:lnTo>
                  <a:pt x="16" y="369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outerShdw dist="77251" dir="4832261" algn="ctr" rotWithShape="0">
              <a:srgbClr val="000066">
                <a:alpha val="29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3" descr="01c_img(Global Digtal Desigm(imageState)"/>
          <p:cNvSpPr>
            <a:spLocks/>
          </p:cNvSpPr>
          <p:nvPr userDrawn="1"/>
        </p:nvSpPr>
        <p:spPr bwMode="ltGray">
          <a:xfrm>
            <a:off x="-9524" y="103190"/>
            <a:ext cx="9153525" cy="854075"/>
          </a:xfrm>
          <a:custGeom>
            <a:avLst/>
            <a:gdLst>
              <a:gd name="T0" fmla="*/ 2147483647 w 5766"/>
              <a:gd name="T1" fmla="*/ 2147483647 h 531"/>
              <a:gd name="T2" fmla="*/ 2147483647 w 5766"/>
              <a:gd name="T3" fmla="*/ 2147483647 h 531"/>
              <a:gd name="T4" fmla="*/ 2147483647 w 5766"/>
              <a:gd name="T5" fmla="*/ 0 h 531"/>
              <a:gd name="T6" fmla="*/ 2147483647 w 5766"/>
              <a:gd name="T7" fmla="*/ 2147483647 h 531"/>
              <a:gd name="T8" fmla="*/ 2147483647 w 5766"/>
              <a:gd name="T9" fmla="*/ 2147483647 h 531"/>
              <a:gd name="T10" fmla="*/ 2147483647 w 5766"/>
              <a:gd name="T11" fmla="*/ 2147483647 h 531"/>
              <a:gd name="T12" fmla="*/ 2147483647 w 5766"/>
              <a:gd name="T13" fmla="*/ 2147483647 h 531"/>
              <a:gd name="T14" fmla="*/ 2147483647 w 5766"/>
              <a:gd name="T15" fmla="*/ 2147483647 h 531"/>
              <a:gd name="T16" fmla="*/ 0 w 5766"/>
              <a:gd name="T17" fmla="*/ 2147483647 h 531"/>
              <a:gd name="T18" fmla="*/ 0 w 5766"/>
              <a:gd name="T19" fmla="*/ 2147483647 h 5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6" h="531">
                <a:moveTo>
                  <a:pt x="433" y="360"/>
                </a:moveTo>
                <a:lnTo>
                  <a:pt x="767" y="3"/>
                </a:lnTo>
                <a:lnTo>
                  <a:pt x="2152" y="0"/>
                </a:lnTo>
                <a:lnTo>
                  <a:pt x="2228" y="113"/>
                </a:lnTo>
                <a:lnTo>
                  <a:pt x="5766" y="113"/>
                </a:lnTo>
                <a:lnTo>
                  <a:pt x="5766" y="442"/>
                </a:lnTo>
                <a:lnTo>
                  <a:pt x="4968" y="442"/>
                </a:lnTo>
                <a:lnTo>
                  <a:pt x="4880" y="531"/>
                </a:lnTo>
                <a:lnTo>
                  <a:pt x="0" y="521"/>
                </a:lnTo>
                <a:lnTo>
                  <a:pt x="0" y="373"/>
                </a:lnTo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itolo 18"/>
          <p:cNvSpPr>
            <a:spLocks noGrp="1"/>
          </p:cNvSpPr>
          <p:nvPr>
            <p:ph type="title"/>
          </p:nvPr>
        </p:nvSpPr>
        <p:spPr>
          <a:xfrm>
            <a:off x="878775" y="306000"/>
            <a:ext cx="7391400" cy="56356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noProof="0" dirty="0"/>
              <a:t>Fare </a:t>
            </a:r>
            <a:r>
              <a:rPr lang="en-US" noProof="0" dirty="0" err="1"/>
              <a:t>clic</a:t>
            </a:r>
            <a:r>
              <a:rPr lang="en-US" noProof="0" dirty="0"/>
              <a:t> per </a:t>
            </a:r>
            <a:r>
              <a:rPr lang="en-US" noProof="0" dirty="0" err="1"/>
              <a:t>modificare</a:t>
            </a:r>
            <a:r>
              <a:rPr lang="en-US" noProof="0" dirty="0"/>
              <a:t> lo stile del </a:t>
            </a:r>
            <a:r>
              <a:rPr lang="en-US" noProof="0" dirty="0" err="1"/>
              <a:t>titolo</a:t>
            </a:r>
            <a:endParaRPr lang="en-US" noProof="0" dirty="0"/>
          </a:p>
        </p:txBody>
      </p: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1DDBA6-3546-41F5-A629-3AB683A1CF5F}" type="slidenum">
              <a:rPr lang="it-IT" altLang="en-US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t-IT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B. Demir, F. Bovolo, L. Bruzzone</a:t>
            </a:r>
          </a:p>
        </p:txBody>
      </p:sp>
    </p:spTree>
    <p:extLst>
      <p:ext uri="{BB962C8B-B14F-4D97-AF65-F5344CB8AC3E}">
        <p14:creationId xmlns:p14="http://schemas.microsoft.com/office/powerpoint/2010/main" val="274233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2129893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for Digital Earth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Center for Information and Communication Technology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Fondazione Bruno Kessler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Sommarive,18,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2" y="293708"/>
            <a:ext cx="1175519" cy="100639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9682"/>
            <a:ext cx="2819400" cy="10944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528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Unitn+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789238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1600200"/>
            <a:ext cx="979064" cy="8382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5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3178547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5962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(Unitn FB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 - FBK,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41353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Lab Unitn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3" y="6424610"/>
            <a:ext cx="381382" cy="3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1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1" y="6453190"/>
            <a:ext cx="117374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1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381001" y="6508750"/>
            <a:ext cx="84232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591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7"/>
          <p:cNvSpPr txBox="1">
            <a:spLocks noChangeArrowheads="1"/>
          </p:cNvSpPr>
          <p:nvPr userDrawn="1"/>
        </p:nvSpPr>
        <p:spPr bwMode="auto">
          <a:xfrm>
            <a:off x="644526" y="6537327"/>
            <a:ext cx="2201863" cy="2460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8" descr="C:\Users\Francesca\Desktop\RSLabwhite1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6424613"/>
            <a:ext cx="5397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2"/>
          <p:cNvSpPr>
            <a:spLocks/>
          </p:cNvSpPr>
          <p:nvPr userDrawn="1"/>
        </p:nvSpPr>
        <p:spPr bwMode="gray">
          <a:xfrm>
            <a:off x="-15874" y="69852"/>
            <a:ext cx="9159875" cy="917575"/>
          </a:xfrm>
          <a:custGeom>
            <a:avLst/>
            <a:gdLst>
              <a:gd name="T0" fmla="*/ 2147483647 w 5770"/>
              <a:gd name="T1" fmla="*/ 2147483647 h 578"/>
              <a:gd name="T2" fmla="*/ 2147483647 w 5770"/>
              <a:gd name="T3" fmla="*/ 2147483647 h 578"/>
              <a:gd name="T4" fmla="*/ 2147483647 w 5770"/>
              <a:gd name="T5" fmla="*/ 0 h 578"/>
              <a:gd name="T6" fmla="*/ 2147483647 w 5770"/>
              <a:gd name="T7" fmla="*/ 2147483647 h 578"/>
              <a:gd name="T8" fmla="*/ 2147483647 w 5770"/>
              <a:gd name="T9" fmla="*/ 2147483647 h 578"/>
              <a:gd name="T10" fmla="*/ 2147483647 w 5770"/>
              <a:gd name="T11" fmla="*/ 2147483647 h 578"/>
              <a:gd name="T12" fmla="*/ 2147483647 w 5770"/>
              <a:gd name="T13" fmla="*/ 2147483647 h 578"/>
              <a:gd name="T14" fmla="*/ 2147483647 w 5770"/>
              <a:gd name="T15" fmla="*/ 2147483647 h 578"/>
              <a:gd name="T16" fmla="*/ 0 w 5770"/>
              <a:gd name="T17" fmla="*/ 2147483647 h 578"/>
              <a:gd name="T18" fmla="*/ 2147483647 w 5770"/>
              <a:gd name="T19" fmla="*/ 2147483647 h 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70" h="578">
                <a:moveTo>
                  <a:pt x="434" y="356"/>
                </a:moveTo>
                <a:lnTo>
                  <a:pt x="751" y="2"/>
                </a:lnTo>
                <a:lnTo>
                  <a:pt x="2158" y="0"/>
                </a:lnTo>
                <a:lnTo>
                  <a:pt x="2244" y="115"/>
                </a:lnTo>
                <a:lnTo>
                  <a:pt x="5770" y="115"/>
                </a:lnTo>
                <a:lnTo>
                  <a:pt x="5764" y="489"/>
                </a:lnTo>
                <a:lnTo>
                  <a:pt x="4998" y="495"/>
                </a:lnTo>
                <a:lnTo>
                  <a:pt x="4897" y="576"/>
                </a:lnTo>
                <a:lnTo>
                  <a:pt x="0" y="578"/>
                </a:lnTo>
                <a:lnTo>
                  <a:pt x="16" y="369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outerShdw dist="77251" dir="4832261" algn="ctr" rotWithShape="0">
              <a:srgbClr val="000066">
                <a:alpha val="29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3" descr="01c_img(Global Digtal Desigm(imageState)"/>
          <p:cNvSpPr>
            <a:spLocks/>
          </p:cNvSpPr>
          <p:nvPr userDrawn="1"/>
        </p:nvSpPr>
        <p:spPr bwMode="ltGray">
          <a:xfrm>
            <a:off x="-9524" y="103190"/>
            <a:ext cx="9153525" cy="854075"/>
          </a:xfrm>
          <a:custGeom>
            <a:avLst/>
            <a:gdLst>
              <a:gd name="T0" fmla="*/ 2147483647 w 5766"/>
              <a:gd name="T1" fmla="*/ 2147483647 h 531"/>
              <a:gd name="T2" fmla="*/ 2147483647 w 5766"/>
              <a:gd name="T3" fmla="*/ 2147483647 h 531"/>
              <a:gd name="T4" fmla="*/ 2147483647 w 5766"/>
              <a:gd name="T5" fmla="*/ 0 h 531"/>
              <a:gd name="T6" fmla="*/ 2147483647 w 5766"/>
              <a:gd name="T7" fmla="*/ 2147483647 h 531"/>
              <a:gd name="T8" fmla="*/ 2147483647 w 5766"/>
              <a:gd name="T9" fmla="*/ 2147483647 h 531"/>
              <a:gd name="T10" fmla="*/ 2147483647 w 5766"/>
              <a:gd name="T11" fmla="*/ 2147483647 h 531"/>
              <a:gd name="T12" fmla="*/ 2147483647 w 5766"/>
              <a:gd name="T13" fmla="*/ 2147483647 h 531"/>
              <a:gd name="T14" fmla="*/ 2147483647 w 5766"/>
              <a:gd name="T15" fmla="*/ 2147483647 h 531"/>
              <a:gd name="T16" fmla="*/ 0 w 5766"/>
              <a:gd name="T17" fmla="*/ 2147483647 h 531"/>
              <a:gd name="T18" fmla="*/ 0 w 5766"/>
              <a:gd name="T19" fmla="*/ 2147483647 h 5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6" h="531">
                <a:moveTo>
                  <a:pt x="433" y="360"/>
                </a:moveTo>
                <a:lnTo>
                  <a:pt x="767" y="3"/>
                </a:lnTo>
                <a:lnTo>
                  <a:pt x="2152" y="0"/>
                </a:lnTo>
                <a:lnTo>
                  <a:pt x="2228" y="113"/>
                </a:lnTo>
                <a:lnTo>
                  <a:pt x="5766" y="113"/>
                </a:lnTo>
                <a:lnTo>
                  <a:pt x="5766" y="442"/>
                </a:lnTo>
                <a:lnTo>
                  <a:pt x="4968" y="442"/>
                </a:lnTo>
                <a:lnTo>
                  <a:pt x="4880" y="531"/>
                </a:lnTo>
                <a:lnTo>
                  <a:pt x="0" y="521"/>
                </a:lnTo>
                <a:lnTo>
                  <a:pt x="0" y="373"/>
                </a:lnTo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itolo 18"/>
          <p:cNvSpPr>
            <a:spLocks noGrp="1"/>
          </p:cNvSpPr>
          <p:nvPr>
            <p:ph type="title"/>
          </p:nvPr>
        </p:nvSpPr>
        <p:spPr>
          <a:xfrm>
            <a:off x="878775" y="306000"/>
            <a:ext cx="7391400" cy="56356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noProof="0" dirty="0"/>
              <a:t>Fare </a:t>
            </a:r>
            <a:r>
              <a:rPr lang="en-US" noProof="0" dirty="0" err="1"/>
              <a:t>clic</a:t>
            </a:r>
            <a:r>
              <a:rPr lang="en-US" noProof="0" dirty="0"/>
              <a:t> per </a:t>
            </a:r>
            <a:r>
              <a:rPr lang="en-US" noProof="0" dirty="0" err="1"/>
              <a:t>modificare</a:t>
            </a:r>
            <a:r>
              <a:rPr lang="en-US" noProof="0" dirty="0"/>
              <a:t> lo stile del </a:t>
            </a:r>
            <a:r>
              <a:rPr lang="en-US" noProof="0" dirty="0" err="1"/>
              <a:t>titolo</a:t>
            </a:r>
            <a:endParaRPr lang="en-US" noProof="0" dirty="0"/>
          </a:p>
        </p:txBody>
      </p: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1DDBA6-3546-41F5-A629-3AB683A1CF5F}" type="slidenum">
              <a:rPr lang="it-IT" altLang="en-US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t-IT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B. Demir, F. Bovolo, L. Bruzzone</a:t>
            </a:r>
          </a:p>
        </p:txBody>
      </p:sp>
    </p:spTree>
    <p:extLst>
      <p:ext uri="{BB962C8B-B14F-4D97-AF65-F5344CB8AC3E}">
        <p14:creationId xmlns:p14="http://schemas.microsoft.com/office/powerpoint/2010/main" val="16581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66713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3124200" y="64706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>
                    <a:tint val="75000"/>
                  </a:srgbClr>
                </a:solidFill>
                <a:latin typeface="Arial" charset="0"/>
              </a:rPr>
              <a:t>Begüm Demir</a:t>
            </a:r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4"/>
          </p:nvPr>
        </p:nvSpPr>
        <p:spPr>
          <a:xfrm>
            <a:off x="6762750" y="64706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AA69C-9762-4D15-AD42-E0B1A1905D55}" type="slidenum">
              <a:rPr lang="it-IT" smtClean="0">
                <a:solidFill>
                  <a:srgbClr val="FFFFFF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647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None/>
        <a:defRPr sz="1800" b="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66713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3124200" y="64706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>
                    <a:tint val="75000"/>
                  </a:srgbClr>
                </a:solidFill>
                <a:latin typeface="Arial" charset="0"/>
              </a:rPr>
              <a:t>Begüm Demir</a:t>
            </a:r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4"/>
          </p:nvPr>
        </p:nvSpPr>
        <p:spPr>
          <a:xfrm>
            <a:off x="6762750" y="64706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AA69C-9762-4D15-AD42-E0B1A1905D55}" type="slidenum">
              <a:rPr lang="it-IT" smtClean="0">
                <a:solidFill>
                  <a:srgbClr val="FFFFFF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958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None/>
        <a:defRPr sz="1800" b="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09303" y="2643433"/>
            <a:ext cx="812622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aseline="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3400" b="1" kern="0" dirty="0" smtClean="0">
                <a:solidFill>
                  <a:schemeClr val="accent2">
                    <a:lumMod val="50000"/>
                  </a:schemeClr>
                </a:solidFill>
              </a:rPr>
              <a:t>Introduction to the HPC of Faculty IV</a:t>
            </a:r>
            <a:endParaRPr lang="en-US" altLang="en-US" sz="3400" b="1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9817" y="3833568"/>
            <a:ext cx="9114183" cy="53457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9pPr>
          </a:lstStyle>
          <a:p>
            <a:pPr algn="ctr">
              <a:buClr>
                <a:srgbClr val="FFFFFF"/>
              </a:buClr>
            </a:pPr>
            <a:r>
              <a:rPr lang="en-US" dirty="0" smtClean="0">
                <a:solidFill>
                  <a:srgbClr val="000000"/>
                </a:solidFill>
              </a:rPr>
              <a:t>Tristan </a:t>
            </a:r>
            <a:r>
              <a:rPr lang="en-US" dirty="0" smtClean="0">
                <a:solidFill>
                  <a:srgbClr val="000000"/>
                </a:solidFill>
              </a:rPr>
              <a:t>Kreuziger</a:t>
            </a:r>
            <a:endParaRPr lang="de-DE" baseline="30000" dirty="0">
              <a:solidFill>
                <a:srgbClr val="000000"/>
              </a:solidFill>
              <a:cs typeface="Arial" charset="0"/>
            </a:endParaRPr>
          </a:p>
          <a:p>
            <a:pPr algn="ctr">
              <a:buClr>
                <a:srgbClr val="FFFFFF"/>
              </a:buClr>
            </a:pPr>
            <a:r>
              <a:rPr lang="de-DE" dirty="0" smtClean="0">
                <a:solidFill>
                  <a:srgbClr val="000000"/>
                </a:solidFill>
                <a:cs typeface="Arial" charset="0"/>
              </a:rPr>
              <a:t>Remote </a:t>
            </a:r>
            <a:r>
              <a:rPr lang="de-DE" dirty="0">
                <a:solidFill>
                  <a:srgbClr val="000000"/>
                </a:solidFill>
                <a:cs typeface="Arial" charset="0"/>
              </a:rPr>
              <a:t>Sensing Image Analysis (RSiM) Group, TU </a:t>
            </a:r>
            <a:r>
              <a:rPr lang="de-DE" dirty="0" smtClean="0">
                <a:solidFill>
                  <a:srgbClr val="000000"/>
                </a:solidFill>
                <a:cs typeface="Arial" charset="0"/>
              </a:rPr>
              <a:t>Berlin</a:t>
            </a:r>
          </a:p>
          <a:p>
            <a:pPr algn="ctr">
              <a:buClr>
                <a:srgbClr val="FFFFFF"/>
              </a:buClr>
            </a:pPr>
            <a:r>
              <a:rPr lang="de-DE" dirty="0" smtClean="0">
                <a:solidFill>
                  <a:srgbClr val="000000"/>
                </a:solidFill>
                <a:cs typeface="Arial" charset="0"/>
              </a:rPr>
              <a:t>tristan.kreuziger@tu-berlin.de</a:t>
            </a:r>
            <a:endParaRPr lang="de-DE" dirty="0">
              <a:solidFill>
                <a:srgbClr val="000000"/>
              </a:solidFill>
              <a:cs typeface="Arial" charset="0"/>
            </a:endParaRPr>
          </a:p>
          <a:p>
            <a:pPr algn="ctr">
              <a:buClr>
                <a:srgbClr val="FFFFFF"/>
              </a:buClr>
            </a:pPr>
            <a:endParaRPr lang="en-US" baseline="30000" dirty="0">
              <a:solidFill>
                <a:srgbClr val="00194C"/>
              </a:solidFill>
            </a:endParaRPr>
          </a:p>
          <a:p>
            <a:pPr algn="ctr">
              <a:buClr>
                <a:srgbClr val="FFFFFF"/>
              </a:buClr>
            </a:pPr>
            <a:endParaRPr lang="en-US" altLang="en-US" kern="0" dirty="0">
              <a:solidFill>
                <a:srgbClr val="000000"/>
              </a:solidFill>
            </a:endParaRPr>
          </a:p>
          <a:p>
            <a:pPr algn="ctr">
              <a:buClr>
                <a:srgbClr val="FFFFFF"/>
              </a:buClr>
            </a:pPr>
            <a:endParaRPr lang="en-US" altLang="en-US" kern="0" dirty="0">
              <a:solidFill>
                <a:srgbClr val="000000"/>
              </a:solidFill>
            </a:endParaRPr>
          </a:p>
          <a:p>
            <a:pPr algn="ctr">
              <a:buClr>
                <a:srgbClr val="FFFFFF"/>
              </a:buClr>
            </a:pPr>
            <a:endParaRPr lang="de-DE" altLang="en-US" kern="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90179"/>
            <a:ext cx="2123798" cy="118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78841"/>
            <a:ext cx="1594325" cy="1599027"/>
          </a:xfrm>
          <a:prstGeom prst="rect">
            <a:avLst/>
          </a:prstGeom>
        </p:spPr>
      </p:pic>
      <p:pic>
        <p:nvPicPr>
          <p:cNvPr id="9" name="Picture 8" descr="C:\Users\vrotau\AppData\Local\Microsoft\Windows\Temporary Internet Files\Content.Outlook\F63QQJKZ\RSiM logo.pn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64" y="445274"/>
            <a:ext cx="2577070" cy="88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84" y="5279822"/>
            <a:ext cx="3269629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377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Info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>
                <a:solidFill>
                  <a:srgbClr val="000000"/>
                </a:solidFill>
              </a:rPr>
              <a:t>2</a:t>
            </a: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Hardware: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40+ 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Nvidia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GPUs (Tesla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P100 16GB HBM2)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Intel Xeon CPUs available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Details: 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  <a:cs typeface="Arial" charset="0"/>
              </a:rPr>
              <a:t>https</a:t>
            </a: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://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  <a:cs typeface="Arial" charset="0"/>
              </a:rPr>
              <a:t>hpc.tu-berlin.de/doku.php?id=hpc:hardware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Check also the ISIS HPC course for announcements and community support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Access: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tubIT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account needed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Explicit access has to be granted by members from faculty IV (e.g. 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RSiM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Login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: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ssh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tubIT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-Login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&gt;@gateway.hpc.tu-berlin.de</a:t>
            </a:r>
            <a:endParaRPr lang="en-US" sz="16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From outside the TUB networks: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Via VPN or</a:t>
            </a:r>
          </a:p>
          <a:p>
            <a:pPr marL="8191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SSH gate:</a:t>
            </a:r>
          </a:p>
          <a:p>
            <a:pPr marL="1276350" lvl="2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ssh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tubIT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-Login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&gt;@sshgate.tu-berlin.de</a:t>
            </a:r>
          </a:p>
          <a:p>
            <a:pPr marL="1276350" lvl="2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ssh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gateway.hpc.tu-berlin.de</a:t>
            </a:r>
          </a:p>
        </p:txBody>
      </p:sp>
    </p:spTree>
    <p:extLst>
      <p:ext uri="{BB962C8B-B14F-4D97-AF65-F5344CB8AC3E}">
        <p14:creationId xmlns:p14="http://schemas.microsoft.com/office/powerpoint/2010/main" val="337153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Job Scheduling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3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Jobs are managed via 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S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lurm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(</a:t>
            </a: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https://</a:t>
            </a:r>
            <a:r>
              <a:rPr lang="en-US" sz="1600" dirty="0" smtClean="0">
                <a:solidFill>
                  <a:schemeClr val="bg2"/>
                </a:solidFill>
                <a:latin typeface="Arial" charset="0"/>
                <a:cs typeface="Arial" charset="0"/>
              </a:rPr>
              <a:t>slurm.schedmd.com/overview.html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  <a:endParaRPr lang="en-US" dirty="0">
              <a:latin typeface="Arial" charset="0"/>
              <a:cs typeface="Arial" charset="0"/>
            </a:endParaRPr>
          </a:p>
          <a:p>
            <a:pPr marL="361950" indent="-3619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Check the current status: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squeue</a:t>
            </a:r>
            <a:endParaRPr lang="en-US" sz="16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Start a new job: 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srun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[parameters] python main.py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Start a bash script as a new job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: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sbatch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[parameters] mybashfile.sh</a:t>
            </a: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15" y="1860960"/>
            <a:ext cx="7478169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Most important Slurm parameters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4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-o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		output file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-D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		working directory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-J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	job name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--time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	expected runtime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--nodes=2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	number of nodes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ntasks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-per-node=3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tasks per node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ntasks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-per-core=1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tasks per CPU core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--mem=50G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	memory per node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gres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=gpu:tesla:2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use two GPUs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--partition=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gpu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set this, if you need the GPU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Get notified via email:</a:t>
            </a: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	--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mail-type=ALL --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mail-user=firstname.lastname@tu-berlin.de</a:t>
            </a: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All parameters can be specified on the command line or set in a bash file: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#!/bin/bash</a:t>
            </a: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</a:br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-o /../../../</a:t>
            </a:r>
            <a:r>
              <a:rPr lang="en-US" sz="1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myjob</a:t>
            </a:r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.%j.%</a:t>
            </a:r>
            <a:r>
              <a:rPr lang="en-US" sz="1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N.out</a:t>
            </a:r>
            <a:endParaRPr lang="en-US" sz="1000" dirty="0">
              <a:solidFill>
                <a:srgbClr val="000000"/>
              </a:solidFill>
              <a:latin typeface="Lucida Console" panose="020B0609040504020204" pitchFamily="49" charset="0"/>
            </a:endParaRP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-D /../../../</a:t>
            </a: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-J Hello-</a:t>
            </a:r>
            <a:r>
              <a:rPr lang="en-US" sz="1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World_GPU</a:t>
            </a:r>
            <a:endParaRPr lang="en-US" sz="1000" dirty="0">
              <a:solidFill>
                <a:srgbClr val="000000"/>
              </a:solidFill>
              <a:latin typeface="Lucida Console" panose="020B0609040504020204" pitchFamily="49" charset="0"/>
            </a:endParaRP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--</a:t>
            </a:r>
            <a:r>
              <a:rPr lang="en-US" sz="1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ntasks</a:t>
            </a:r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=2</a:t>
            </a: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--</a:t>
            </a:r>
            <a:r>
              <a:rPr lang="en-US" sz="1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cpus</a:t>
            </a:r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-per-task=1</a:t>
            </a: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--</a:t>
            </a:r>
            <a:r>
              <a:rPr lang="en-US" sz="1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gres</a:t>
            </a:r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=gpu:tesla:2</a:t>
            </a:r>
          </a:p>
          <a:p>
            <a:pPr lvl="2"/>
            <a:r>
              <a:rPr lang="en-US" sz="1000" dirty="0">
                <a:solidFill>
                  <a:srgbClr val="000000"/>
                </a:solidFill>
                <a:latin typeface="Lucida Console" panose="020B0609040504020204" pitchFamily="49" charset="0"/>
              </a:rPr>
              <a:t>#SBATCH --</a:t>
            </a:r>
            <a:r>
              <a:rPr lang="en-US" sz="1000" dirty="0" smtClean="0">
                <a:solidFill>
                  <a:srgbClr val="000000"/>
                </a:solidFill>
                <a:latin typeface="Lucida Console" panose="020B0609040504020204" pitchFamily="49" charset="0"/>
              </a:rPr>
              <a:t>mem=500G</a:t>
            </a: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tx1"/>
              </a:buCl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86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Using the GPUs for TensorFlow / PyTorch / ...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5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Enable Python: 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742950" lvl="1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module load python/3.6.7</a:t>
            </a:r>
          </a:p>
          <a:p>
            <a:pPr marL="742950" lvl="1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module load python/3.6.7_tf_2.1.0</a:t>
            </a:r>
          </a:p>
          <a:p>
            <a:pPr marL="742950" lvl="1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module load python/3.6.8_tf-gpu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If you need additional packages, create a virtual environment in th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 frontend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and activate it at the beginning of the job:</a:t>
            </a: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2"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source /home/users/t/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tristan.kreuziger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venv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/bin/activate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lvl="1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Enable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GPU support by loading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modules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(different versions are available, check logs, which one you need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):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742950" lvl="1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module 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load 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nvidia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cuda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/10.0</a:t>
            </a: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742950" lvl="1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module 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load 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nvidia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cuda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/10.1</a:t>
            </a:r>
          </a:p>
          <a:p>
            <a:pPr marL="742950" lvl="1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module 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load 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nvidia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cuda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/9.0</a:t>
            </a: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 algn="just">
              <a:buClr>
                <a:schemeClr val="accent2">
                  <a:lumMod val="50000"/>
                </a:schemeClr>
              </a:buClr>
              <a:defRPr/>
            </a:pP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23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Full GPU job example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6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mybashfile.sh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#!/bin/bash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en-US" sz="1400" dirty="0">
              <a:solidFill>
                <a:schemeClr val="bg2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-o /home/users/t/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tristan.kreuziger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log.out</a:t>
            </a:r>
            <a:endParaRPr lang="en-US" sz="1400" dirty="0">
              <a:solidFill>
                <a:schemeClr val="bg2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-J test-distributed-training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--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ntasks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=2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--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cpus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-per-task=4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--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gres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=gpu:tesla:2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--mem=50G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#SBATCH --partition=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gpu</a:t>
            </a:r>
            <a:endParaRPr lang="en-US" sz="1400" dirty="0">
              <a:solidFill>
                <a:schemeClr val="bg2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en-US" sz="1400" dirty="0">
              <a:solidFill>
                <a:schemeClr val="bg2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source /home/users/t/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tristan.kreuziger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venv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/bin/activate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module load 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nvidia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/</a:t>
            </a:r>
            <a:r>
              <a:rPr lang="en-US" sz="1400" dirty="0" err="1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cuda</a:t>
            </a: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/10.0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endParaRPr lang="en-US" sz="1400" dirty="0">
              <a:solidFill>
                <a:schemeClr val="bg2"/>
              </a:solidFill>
              <a:latin typeface="Lucida Console" panose="020B0609040504020204" pitchFamily="49" charset="0"/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400" dirty="0">
                <a:solidFill>
                  <a:schemeClr val="bg2"/>
                </a:solidFill>
                <a:latin typeface="Lucida Console" panose="020B0609040504020204" pitchFamily="49" charset="0"/>
                <a:cs typeface="Arial" charset="0"/>
              </a:rPr>
              <a:t>python -m main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</a:pP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1600" dirty="0">
                <a:solidFill>
                  <a:srgbClr val="000000"/>
                </a:solidFill>
                <a:cs typeface="Arial" charset="0"/>
              </a:rPr>
              <a:t>Then start it with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: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sbatch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mybashfile.sh</a:t>
            </a:r>
          </a:p>
        </p:txBody>
      </p:sp>
    </p:spTree>
    <p:extLst>
      <p:ext uri="{BB962C8B-B14F-4D97-AF65-F5344CB8AC3E}">
        <p14:creationId xmlns:p14="http://schemas.microsoft.com/office/powerpoint/2010/main" val="26125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Step-by-step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7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Start your job with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srun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 or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sbatch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Check, if your job has started by running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squeue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. If it has started, you can connect with it.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Connect with the node, where your job is running: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rgbClr val="000000"/>
              </a:solidFill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marL="742950" lvl="1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rgbClr val="000000"/>
              </a:solidFill>
              <a:cs typeface="Arial" charset="0"/>
            </a:endParaRP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  <a:sym typeface="Wingdings" panose="05000000000000000000" pitchFamily="2" charset="2"/>
              </a:rPr>
              <a:t>	</a:t>
            </a:r>
            <a:r>
              <a:rPr lang="en-DE" sz="1600" dirty="0" smtClean="0">
                <a:solidFill>
                  <a:srgbClr val="000000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ssh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node027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Check the status on the node via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htop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 or 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nvidia-smi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.</a:t>
            </a: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marL="285750" indent="-2857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Follow the output of your job: 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tail </a:t>
            </a:r>
            <a:r>
              <a:rPr lang="en-DE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–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f &lt;YOUR_OUTPUT_FILE&gt;</a:t>
            </a: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b="82543"/>
          <a:stretch/>
        </p:blipFill>
        <p:spPr>
          <a:xfrm>
            <a:off x="925523" y="2731825"/>
            <a:ext cx="7478169" cy="56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1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 smtClean="0">
                <a:solidFill>
                  <a:schemeClr val="accent2">
                    <a:lumMod val="50000"/>
                  </a:schemeClr>
                </a:solidFill>
              </a:rPr>
              <a:t>Some useful Slurm commands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8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T.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Kreuziger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Interactive shell:</a:t>
            </a: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srun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pty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/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bin/bash 			</a:t>
            </a: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marL="285750" indent="-285750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srgbClr val="000000"/>
                </a:solidFill>
                <a:cs typeface="Arial" charset="0"/>
              </a:rPr>
              <a:t>Filter the queue for your submitted </a:t>
            </a: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job:</a:t>
            </a:r>
            <a:endParaRPr lang="en-US" sz="1600" dirty="0">
              <a:solidFill>
                <a:srgbClr val="000000"/>
              </a:solidFill>
              <a:cs typeface="Arial" charset="0"/>
            </a:endParaRP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squeue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| 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grep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&lt;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tubIT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-Login&gt;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>
                <a:solidFill>
                  <a:srgbClr val="000000"/>
                </a:solidFill>
                <a:cs typeface="Arial" charset="0"/>
              </a:rPr>
              <a:t>Display the status of the node:</a:t>
            </a: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sinfo</a:t>
            </a: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400" dirty="0" smtClean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>
                <a:solidFill>
                  <a:srgbClr val="000000"/>
                </a:solidFill>
                <a:cs typeface="Arial" charset="0"/>
              </a:rPr>
              <a:t>Cancel a submitted/running job:</a:t>
            </a: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	</a:t>
            </a:r>
            <a:r>
              <a:rPr lang="en-US" sz="1400" dirty="0" err="1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scancel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&lt;ID&gt;</a:t>
            </a: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Start a job later:</a:t>
            </a: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sbatch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--begin=16:00 [</a:t>
            </a:r>
            <a:r>
              <a:rPr lang="en-DE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…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] mybashfile.sh</a:t>
            </a: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cs typeface="Arial" charset="0"/>
              </a:rPr>
              <a:t>Start a </a:t>
            </a:r>
            <a:r>
              <a:rPr lang="en-US" sz="1600" dirty="0">
                <a:solidFill>
                  <a:srgbClr val="000000"/>
                </a:solidFill>
                <a:cs typeface="Arial" charset="0"/>
              </a:rPr>
              <a:t>job depending on other jobs (other options available):</a:t>
            </a:r>
          </a:p>
          <a:p>
            <a:pPr algn="just">
              <a:buClr>
                <a:schemeClr val="tx1"/>
              </a:buClr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sbatch</a:t>
            </a:r>
            <a:r>
              <a:rPr lang="en-US" sz="1400" dirty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 --dependency=afterok:11254323 </a:t>
            </a:r>
            <a:r>
              <a:rPr lang="en-US" sz="1400" dirty="0" smtClean="0">
                <a:solidFill>
                  <a:srgbClr val="000000"/>
                </a:solidFill>
                <a:latin typeface="Lucida Console" panose="020B0609040504020204" pitchFamily="49" charset="0"/>
                <a:cs typeface="Arial" charset="0"/>
              </a:rPr>
              <a:t>mybashfile2.sh</a:t>
            </a:r>
            <a:endParaRPr lang="en-US" sz="1400" dirty="0">
              <a:solidFill>
                <a:srgbClr val="000000"/>
              </a:solidFill>
              <a:latin typeface="Lucida Console" panose="020B0609040504020204" pitchFamily="49" charset="0"/>
              <a:cs typeface="Arial" charset="0"/>
            </a:endParaRPr>
          </a:p>
          <a:p>
            <a:pPr algn="just">
              <a:buClr>
                <a:schemeClr val="tx1"/>
              </a:buClr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buClr>
                <a:schemeClr val="tx1"/>
              </a:buClr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There are many more options, check the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Slurm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documentation.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64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07749" y="1846829"/>
            <a:ext cx="812622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aseline="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3400" b="1" kern="0" dirty="0" smtClean="0">
                <a:solidFill>
                  <a:schemeClr val="accent2">
                    <a:lumMod val="50000"/>
                  </a:schemeClr>
                </a:solidFill>
              </a:rPr>
              <a:t>Thank you for your attention!</a:t>
            </a:r>
            <a:endParaRPr lang="en-US" altLang="en-US" sz="3400" b="1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324" y="5070214"/>
            <a:ext cx="1171759" cy="1175215"/>
          </a:xfrm>
          <a:prstGeom prst="rect">
            <a:avLst/>
          </a:prstGeom>
        </p:spPr>
      </p:pic>
      <p:pic>
        <p:nvPicPr>
          <p:cNvPr id="9" name="Picture 8" descr="C:\Users\vrotau\AppData\Local\Microsoft\Windows\Temporary Internet Files\Content.Outlook\F63QQJKZ\RSiM logo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789" y="4887728"/>
            <a:ext cx="2181162" cy="69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556" y="5867429"/>
            <a:ext cx="3269629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15" y="5223104"/>
            <a:ext cx="1561101" cy="87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6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sample">
  <a:themeElements>
    <a:clrScheme name="RSLab official">
      <a:dk1>
        <a:srgbClr val="003399"/>
      </a:dk1>
      <a:lt1>
        <a:srgbClr val="FFFFFF"/>
      </a:lt1>
      <a:dk2>
        <a:srgbClr val="00194C"/>
      </a:dk2>
      <a:lt2>
        <a:srgbClr val="FFFFFF"/>
      </a:lt2>
      <a:accent1>
        <a:srgbClr val="B1E2FB"/>
      </a:accent1>
      <a:accent2>
        <a:srgbClr val="64C131"/>
      </a:accent2>
      <a:accent3>
        <a:srgbClr val="FFC000"/>
      </a:accent3>
      <a:accent4>
        <a:srgbClr val="7030A0"/>
      </a:accent4>
      <a:accent5>
        <a:srgbClr val="FFFF00"/>
      </a:accent5>
      <a:accent6>
        <a:srgbClr val="8D8DFF"/>
      </a:accent6>
      <a:hlink>
        <a:srgbClr val="FFFFFF"/>
      </a:hlink>
      <a:folHlink>
        <a:srgbClr val="FFC000"/>
      </a:folHlink>
    </a:clrScheme>
    <a:fontScheme name="7_sampl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8EAFC"/>
        </a:solidFill>
        <a:ln w="12700">
          <a:solidFill>
            <a:schemeClr val="bg1"/>
          </a:solidFill>
          <a:round/>
          <a:headEnd/>
          <a:tailEnd/>
        </a:ln>
        <a:effectLst/>
      </a:spPr>
      <a:bodyPr wrap="none" lIns="90488" tIns="44450" rIns="90488" bIns="44450" anchor="ctr"/>
      <a:lstStyle>
        <a:defPPr algn="ctr" defTabSz="762000" eaLnBrk="0" hangingPunct="0">
          <a:defRPr sz="1400" dirty="0">
            <a:solidFill>
              <a:srgbClr val="00000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9966FF"/>
        </a:dk1>
        <a:lt1>
          <a:srgbClr val="B6D1F6"/>
        </a:lt1>
        <a:dk2>
          <a:srgbClr val="660066"/>
        </a:dk2>
        <a:lt2>
          <a:srgbClr val="FFFFFF"/>
        </a:lt2>
        <a:accent1>
          <a:srgbClr val="6699FF"/>
        </a:accent1>
        <a:accent2>
          <a:srgbClr val="35C7B6"/>
        </a:accent2>
        <a:accent3>
          <a:srgbClr val="B8AAB8"/>
        </a:accent3>
        <a:accent4>
          <a:srgbClr val="9BB2D2"/>
        </a:accent4>
        <a:accent5>
          <a:srgbClr val="B8CAFF"/>
        </a:accent5>
        <a:accent6>
          <a:srgbClr val="2FB4A5"/>
        </a:accent6>
        <a:hlink>
          <a:srgbClr val="FFCC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2">
        <a:dk1>
          <a:srgbClr val="33CCCC"/>
        </a:dk1>
        <a:lt1>
          <a:srgbClr val="B6D1F6"/>
        </a:lt1>
        <a:dk2>
          <a:srgbClr val="006666"/>
        </a:dk2>
        <a:lt2>
          <a:srgbClr val="FFFFFF"/>
        </a:lt2>
        <a:accent1>
          <a:srgbClr val="33CCFF"/>
        </a:accent1>
        <a:accent2>
          <a:srgbClr val="6ABA42"/>
        </a:accent2>
        <a:accent3>
          <a:srgbClr val="AAB8B8"/>
        </a:accent3>
        <a:accent4>
          <a:srgbClr val="9BB2D2"/>
        </a:accent4>
        <a:accent5>
          <a:srgbClr val="ADE2FF"/>
        </a:accent5>
        <a:accent6>
          <a:srgbClr val="5FA83B"/>
        </a:accent6>
        <a:hlink>
          <a:srgbClr val="FF9900"/>
        </a:hlink>
        <a:folHlink>
          <a:srgbClr val="6289D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3">
        <a:dk1>
          <a:srgbClr val="0066CC"/>
        </a:dk1>
        <a:lt1>
          <a:srgbClr val="B1E2FB"/>
        </a:lt1>
        <a:dk2>
          <a:srgbClr val="003399"/>
        </a:dk2>
        <a:lt2>
          <a:srgbClr val="FFFFFF"/>
        </a:lt2>
        <a:accent1>
          <a:srgbClr val="4BAAF1"/>
        </a:accent1>
        <a:accent2>
          <a:srgbClr val="91D969"/>
        </a:accent2>
        <a:accent3>
          <a:srgbClr val="AAADCA"/>
        </a:accent3>
        <a:accent4>
          <a:srgbClr val="97C1D6"/>
        </a:accent4>
        <a:accent5>
          <a:srgbClr val="B1D2F7"/>
        </a:accent5>
        <a:accent6>
          <a:srgbClr val="83C45E"/>
        </a:accent6>
        <a:hlink>
          <a:srgbClr val="85AEFF"/>
        </a:hlink>
        <a:folHlink>
          <a:srgbClr val="B9B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sample">
  <a:themeElements>
    <a:clrScheme name="RSLab official">
      <a:dk1>
        <a:srgbClr val="003399"/>
      </a:dk1>
      <a:lt1>
        <a:srgbClr val="FFFFFF"/>
      </a:lt1>
      <a:dk2>
        <a:srgbClr val="00194C"/>
      </a:dk2>
      <a:lt2>
        <a:srgbClr val="FFFFFF"/>
      </a:lt2>
      <a:accent1>
        <a:srgbClr val="B1E2FB"/>
      </a:accent1>
      <a:accent2>
        <a:srgbClr val="64C131"/>
      </a:accent2>
      <a:accent3>
        <a:srgbClr val="FFC000"/>
      </a:accent3>
      <a:accent4>
        <a:srgbClr val="7030A0"/>
      </a:accent4>
      <a:accent5>
        <a:srgbClr val="FFFF00"/>
      </a:accent5>
      <a:accent6>
        <a:srgbClr val="8D8DFF"/>
      </a:accent6>
      <a:hlink>
        <a:srgbClr val="FFFFFF"/>
      </a:hlink>
      <a:folHlink>
        <a:srgbClr val="FFC000"/>
      </a:folHlink>
    </a:clrScheme>
    <a:fontScheme name="7_sampl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8EAFC"/>
        </a:solidFill>
        <a:ln w="12700">
          <a:solidFill>
            <a:schemeClr val="bg1"/>
          </a:solidFill>
          <a:round/>
          <a:headEnd/>
          <a:tailEnd/>
        </a:ln>
        <a:effectLst/>
      </a:spPr>
      <a:bodyPr wrap="none" lIns="90488" tIns="44450" rIns="90488" bIns="44450" anchor="ctr"/>
      <a:lstStyle>
        <a:defPPr algn="ctr" defTabSz="762000" eaLnBrk="0" hangingPunct="0">
          <a:defRPr sz="1400" dirty="0">
            <a:solidFill>
              <a:srgbClr val="00000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9966FF"/>
        </a:dk1>
        <a:lt1>
          <a:srgbClr val="B6D1F6"/>
        </a:lt1>
        <a:dk2>
          <a:srgbClr val="660066"/>
        </a:dk2>
        <a:lt2>
          <a:srgbClr val="FFFFFF"/>
        </a:lt2>
        <a:accent1>
          <a:srgbClr val="6699FF"/>
        </a:accent1>
        <a:accent2>
          <a:srgbClr val="35C7B6"/>
        </a:accent2>
        <a:accent3>
          <a:srgbClr val="B8AAB8"/>
        </a:accent3>
        <a:accent4>
          <a:srgbClr val="9BB2D2"/>
        </a:accent4>
        <a:accent5>
          <a:srgbClr val="B8CAFF"/>
        </a:accent5>
        <a:accent6>
          <a:srgbClr val="2FB4A5"/>
        </a:accent6>
        <a:hlink>
          <a:srgbClr val="FFCC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2">
        <a:dk1>
          <a:srgbClr val="33CCCC"/>
        </a:dk1>
        <a:lt1>
          <a:srgbClr val="B6D1F6"/>
        </a:lt1>
        <a:dk2>
          <a:srgbClr val="006666"/>
        </a:dk2>
        <a:lt2>
          <a:srgbClr val="FFFFFF"/>
        </a:lt2>
        <a:accent1>
          <a:srgbClr val="33CCFF"/>
        </a:accent1>
        <a:accent2>
          <a:srgbClr val="6ABA42"/>
        </a:accent2>
        <a:accent3>
          <a:srgbClr val="AAB8B8"/>
        </a:accent3>
        <a:accent4>
          <a:srgbClr val="9BB2D2"/>
        </a:accent4>
        <a:accent5>
          <a:srgbClr val="ADE2FF"/>
        </a:accent5>
        <a:accent6>
          <a:srgbClr val="5FA83B"/>
        </a:accent6>
        <a:hlink>
          <a:srgbClr val="FF9900"/>
        </a:hlink>
        <a:folHlink>
          <a:srgbClr val="6289D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3">
        <a:dk1>
          <a:srgbClr val="0066CC"/>
        </a:dk1>
        <a:lt1>
          <a:srgbClr val="B1E2FB"/>
        </a:lt1>
        <a:dk2>
          <a:srgbClr val="003399"/>
        </a:dk2>
        <a:lt2>
          <a:srgbClr val="FFFFFF"/>
        </a:lt2>
        <a:accent1>
          <a:srgbClr val="4BAAF1"/>
        </a:accent1>
        <a:accent2>
          <a:srgbClr val="91D969"/>
        </a:accent2>
        <a:accent3>
          <a:srgbClr val="AAADCA"/>
        </a:accent3>
        <a:accent4>
          <a:srgbClr val="97C1D6"/>
        </a:accent4>
        <a:accent5>
          <a:srgbClr val="B1D2F7"/>
        </a:accent5>
        <a:accent6>
          <a:srgbClr val="83C45E"/>
        </a:accent6>
        <a:hlink>
          <a:srgbClr val="85AEFF"/>
        </a:hlink>
        <a:folHlink>
          <a:srgbClr val="B9B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21245</TotalTime>
  <Words>373</Words>
  <Application>Microsoft Office PowerPoint</Application>
  <PresentationFormat>On-screen Show (4:3)</PresentationFormat>
  <Paragraphs>166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Lucida Console</vt:lpstr>
      <vt:lpstr>Times New Roman</vt:lpstr>
      <vt:lpstr>Wingdings</vt:lpstr>
      <vt:lpstr>8_sample</vt:lpstr>
      <vt:lpstr>9_sample</vt:lpstr>
      <vt:lpstr>PowerPoint Presentation</vt:lpstr>
      <vt:lpstr>Info</vt:lpstr>
      <vt:lpstr>Job Scheduling</vt:lpstr>
      <vt:lpstr>Most important Slurm parameters</vt:lpstr>
      <vt:lpstr>Using the GPUs for TensorFlow / PyTorch / ...</vt:lpstr>
      <vt:lpstr>Full GPU job example</vt:lpstr>
      <vt:lpstr>Step-by-step</vt:lpstr>
      <vt:lpstr>Some useful Slurm commands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Gencer Sumbul</dc:creator>
  <cp:lastModifiedBy>Tristan Kreuziger</cp:lastModifiedBy>
  <cp:revision>469</cp:revision>
  <cp:lastPrinted>2019-07-19T09:44:56Z</cp:lastPrinted>
  <dcterms:created xsi:type="dcterms:W3CDTF">2019-02-13T10:11:41Z</dcterms:created>
  <dcterms:modified xsi:type="dcterms:W3CDTF">2020-11-23T10:55:54Z</dcterms:modified>
</cp:coreProperties>
</file>